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318" r:id="rId2"/>
    <p:sldId id="319" r:id="rId3"/>
    <p:sldId id="320" r:id="rId4"/>
    <p:sldId id="257" r:id="rId5"/>
    <p:sldId id="299" r:id="rId6"/>
    <p:sldId id="267" r:id="rId7"/>
    <p:sldId id="323" r:id="rId8"/>
    <p:sldId id="301" r:id="rId9"/>
    <p:sldId id="322" r:id="rId10"/>
    <p:sldId id="283" r:id="rId11"/>
    <p:sldId id="290" r:id="rId12"/>
    <p:sldId id="324" r:id="rId13"/>
    <p:sldId id="331" r:id="rId14"/>
    <p:sldId id="282" r:id="rId15"/>
  </p:sldIdLst>
  <p:sldSz cx="12192000" cy="6858000"/>
  <p:notesSz cx="6858000" cy="9144000"/>
  <p:embeddedFontLst>
    <p:embeddedFont>
      <p:font typeface="UTM Avo" pitchFamily="18" charset="0"/>
      <p:regular r:id="rId17"/>
      <p:bold r:id="rId18"/>
      <p:italic r:id="rId19"/>
      <p:boldItalic r:id="rId20"/>
    </p:embeddedFont>
    <p:embeddedFont>
      <p:font typeface="UVN Van" pitchFamily="2" charset="0"/>
      <p:regular r:id="rId21"/>
      <p:bold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Calibri Light" pitchFamily="34" charset="0"/>
      <p:regular r:id="rId27"/>
      <p:italic r:id="rId28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200"/>
    <a:srgbClr val="FF2F92"/>
    <a:srgbClr val="000000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19" autoAdjust="0"/>
    <p:restoredTop sz="94660"/>
  </p:normalViewPr>
  <p:slideViewPr>
    <p:cSldViewPr snapToGrid="0">
      <p:cViewPr>
        <p:scale>
          <a:sx n="83" d="100"/>
          <a:sy n="83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34675-1C36-4C11-8A86-DC6A53BE00F5}" type="datetimeFigureOut">
              <a:rPr lang="vi-VN" smtClean="0"/>
              <a:t>09/12/2021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6236A-3C64-42BB-AE5E-FAA3A6C805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8365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0A6F-42F6-4B7E-AE16-02AA8F21F335}" type="datetimeFigureOut">
              <a:rPr lang="vi-VN" smtClean="0"/>
              <a:t>09/12/2021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545-198C-446F-A0A9-1883A5BB84E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0A6F-42F6-4B7E-AE16-02AA8F21F335}" type="datetimeFigureOut">
              <a:rPr lang="vi-VN" smtClean="0"/>
              <a:t>09/12/2021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545-198C-446F-A0A9-1883A5BB84E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0A6F-42F6-4B7E-AE16-02AA8F21F335}" type="datetimeFigureOut">
              <a:rPr lang="vi-VN" smtClean="0"/>
              <a:t>09/12/2021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545-198C-446F-A0A9-1883A5BB84E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0A6F-42F6-4B7E-AE16-02AA8F21F335}" type="datetimeFigureOut">
              <a:rPr lang="vi-VN" smtClean="0"/>
              <a:t>09/12/2021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545-198C-446F-A0A9-1883A5BB84E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0A6F-42F6-4B7E-AE16-02AA8F21F335}" type="datetimeFigureOut">
              <a:rPr lang="vi-VN" smtClean="0"/>
              <a:t>09/12/2021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545-198C-446F-A0A9-1883A5BB84E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0A6F-42F6-4B7E-AE16-02AA8F21F335}" type="datetimeFigureOut">
              <a:rPr lang="vi-VN" smtClean="0"/>
              <a:t>09/12/2021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545-198C-446F-A0A9-1883A5BB84E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0A6F-42F6-4B7E-AE16-02AA8F21F335}" type="datetimeFigureOut">
              <a:rPr lang="vi-VN" smtClean="0"/>
              <a:t>09/12/2021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545-198C-446F-A0A9-1883A5BB84E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0A6F-42F6-4B7E-AE16-02AA8F21F335}" type="datetimeFigureOut">
              <a:rPr lang="vi-VN" smtClean="0"/>
              <a:t>09/12/2021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545-198C-446F-A0A9-1883A5BB84E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0A6F-42F6-4B7E-AE16-02AA8F21F335}" type="datetimeFigureOut">
              <a:rPr lang="vi-VN" smtClean="0"/>
              <a:t>09/12/2021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545-198C-446F-A0A9-1883A5BB84E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0A6F-42F6-4B7E-AE16-02AA8F21F335}" type="datetimeFigureOut">
              <a:rPr lang="vi-VN" smtClean="0"/>
              <a:t>09/12/2021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545-198C-446F-A0A9-1883A5BB84E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0A6F-42F6-4B7E-AE16-02AA8F21F335}" type="datetimeFigureOut">
              <a:rPr lang="vi-VN" smtClean="0"/>
              <a:t>09/12/2021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B545-198C-446F-A0A9-1883A5BB84E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10A6F-42F6-4B7E-AE16-02AA8F21F335}" type="datetimeFigureOut">
              <a:rPr lang="vi-VN" smtClean="0"/>
              <a:t>09/12/2021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4B545-198C-446F-A0A9-1883A5BB84EA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4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018 đọc Ngày Banner Banner Nền Nghệ Thuật đơn Giản, Trẻ Em đọc Sách, Trẻ  Em Sách, đọc Hình nền Vector để tải xuống miễn ph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723"/>
            <a:ext cx="12192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82435" y="907436"/>
            <a:ext cx="8241323" cy="92333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Avo" panose="02040603050506020204" pitchFamily="18"/>
              </a:rPr>
              <a:t>CHÀO MỪNG CÁC EM</a:t>
            </a:r>
            <a:endParaRPr lang="en-US" sz="7200" b="1" cap="none" spc="50" dirty="0">
              <a:ln w="11430"/>
              <a:solidFill>
                <a:srgbClr val="CC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UTM Avo" panose="02040603050506020204" pitchFamily="1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7758" y="2419704"/>
            <a:ext cx="11371385" cy="92333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0785328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cap="none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Avo" panose="02040603050506020204" pitchFamily="18"/>
              </a:rPr>
              <a:t>ĐẾN VỚI TIẾT HỌC HÔM NAY!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8065" y="-73742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9600" t="51076" r="87981" b="44621"/>
          <a:stretch>
            <a:fillRect/>
          </a:stretch>
        </p:blipFill>
        <p:spPr>
          <a:xfrm>
            <a:off x="-13757" y="-38826"/>
            <a:ext cx="854440" cy="766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3103" y="89159"/>
            <a:ext cx="5110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Căn</a:t>
            </a:r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thỏ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463925"/>
            <a:ext cx="1209294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đẻ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mưa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lụp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xụp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dột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nát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lùa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tấm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liếp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nơ</a:t>
            </a:r>
            <a:r>
              <a:rPr lang="vi-VN" alt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nớp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lo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con.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khỉ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ngựa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dê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,…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nườm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nượp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khô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xúm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lợp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ơn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bè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xóm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ắm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4908" t="15625" r="34953" b="44712"/>
          <a:stretch>
            <a:fillRect/>
          </a:stretch>
        </p:blipFill>
        <p:spPr>
          <a:xfrm>
            <a:off x="4656778" y="930977"/>
            <a:ext cx="3493996" cy="2257095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41230" t="16335" r="39956" b="46003"/>
          <a:stretch>
            <a:fillRect/>
          </a:stretch>
        </p:blipFill>
        <p:spPr>
          <a:xfrm rot="1593811">
            <a:off x="8048111" y="1056720"/>
            <a:ext cx="3286770" cy="209501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43866" t="36473" r="43117" b="44034"/>
          <a:stretch>
            <a:fillRect/>
          </a:stretch>
        </p:blipFill>
        <p:spPr>
          <a:xfrm>
            <a:off x="1493033" y="930977"/>
            <a:ext cx="2501965" cy="2257095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34908" t="15625" r="34953" b="44712"/>
          <a:stretch>
            <a:fillRect/>
          </a:stretch>
        </p:blipFill>
        <p:spPr>
          <a:xfrm>
            <a:off x="5198109" y="1942891"/>
            <a:ext cx="6993891" cy="451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Cloud 21"/>
          <p:cNvSpPr/>
          <p:nvPr/>
        </p:nvSpPr>
        <p:spPr>
          <a:xfrm>
            <a:off x="-1" y="144223"/>
            <a:ext cx="10631837" cy="3597336"/>
          </a:xfrm>
          <a:prstGeom prst="cloud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8" name="TextBox 17"/>
          <p:cNvSpPr txBox="1"/>
          <p:nvPr/>
        </p:nvSpPr>
        <p:spPr>
          <a:xfrm>
            <a:off x="295887" y="739335"/>
            <a:ext cx="900309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bè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thỏ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?</a:t>
            </a:r>
          </a:p>
          <a:p>
            <a:pPr algn="ctr"/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bè đã xúm vào lợp nhà cho thỏ.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ngtree-cartoon-beach-sand-summer-summer-banner-background-image_252368.jpg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0899272">
            <a:off x="1993697" y="3141972"/>
            <a:ext cx="6756552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88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Thư giãn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/>
              <a:t>Viết 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105" y="191135"/>
            <a:ext cx="5414010" cy="490093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57875" y="302260"/>
            <a:ext cx="5373370" cy="458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Vector Thế Giới Trẻ Em Ngày Phim Hoạt Hình Banner, Vectơ, Thế Giới, Tết  Thiếu Nhi Hình nền Vector để tải xuống miễn ph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7"/>
          <p:cNvSpPr txBox="1"/>
          <p:nvPr/>
        </p:nvSpPr>
        <p:spPr>
          <a:xfrm>
            <a:off x="-52834" y="1487685"/>
            <a:ext cx="122391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/>
                <a:cs typeface="Times New Roman" panose="02020603050405020304" pitchFamily="18" charset="0"/>
              </a:rPr>
              <a:t>TRƯỜNG TH PHÚ HÒA ĐÔNG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69368" y="4590426"/>
            <a:ext cx="7943850" cy="110680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/>
              </a:rPr>
              <a:t>Tuần </a:t>
            </a:r>
            <a:r>
              <a:rPr lang="vi-VN" altLang="en-US" sz="66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/>
              </a:rPr>
              <a:t>13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/>
              </a:rPr>
              <a:t> </a:t>
            </a:r>
            <a:r>
              <a:rPr lang="en-US" sz="6600" b="1" dirty="0">
                <a:latin typeface="UTM Avo" panose="02040603050506020204" pitchFamily="18"/>
              </a:rPr>
              <a:t>– 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/>
              </a:rPr>
              <a:t>Thứ </a:t>
            </a:r>
            <a:r>
              <a:rPr lang="en-US" sz="6600" b="1" u="heavy" dirty="0">
                <a:solidFill>
                  <a:srgbClr val="0070C0"/>
                </a:solidFill>
                <a:latin typeface="UTM Avo" panose="02040603050506020204" pitchFamily="18"/>
              </a:rPr>
              <a:t>sáu</a:t>
            </a:r>
            <a:endParaRPr lang="vi-VN" altLang="en-US" sz="6600" b="1" dirty="0">
              <a:solidFill>
                <a:srgbClr val="0070C0"/>
              </a:solidFill>
              <a:latin typeface="UTM Avo" panose="02040603050506020204" pitchFamily="1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4959" y="2400995"/>
            <a:ext cx="52966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cap="none" spc="0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/>
              </a:rPr>
              <a:t>HỌC VẦN</a:t>
            </a:r>
          </a:p>
        </p:txBody>
      </p:sp>
      <p:sp>
        <p:nvSpPr>
          <p:cNvPr id="7" name="Rectangle 6"/>
          <p:cNvSpPr/>
          <p:nvPr/>
        </p:nvSpPr>
        <p:spPr>
          <a:xfrm>
            <a:off x="5834071" y="3572677"/>
            <a:ext cx="24144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/>
              </a:rPr>
              <a:t>L</a:t>
            </a:r>
            <a:r>
              <a:rPr lang="vi-VN" altLang="en-US" sz="60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/>
              </a:rPr>
              <a:t>ỚP</a:t>
            </a:r>
            <a:r>
              <a:rPr lang="en-US" sz="60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8179" y="55755"/>
            <a:ext cx="3142449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11500" b="1" dirty="0">
                <a:solidFill>
                  <a:srgbClr val="D60093"/>
                </a:solidFill>
                <a:latin typeface="UTM Avo" panose="02040603050506020204" pitchFamily="18"/>
                <a:cs typeface="UVN Van" panose="00000400000000000000" charset="0"/>
              </a:rPr>
              <a:t>iêm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11151" y="1801478"/>
            <a:ext cx="5560041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7200" b="1" dirty="0">
                <a:latin typeface="UTM Avo" panose="02040603050506020204" pitchFamily="18"/>
                <a:cs typeface="UVN Van" panose="00000400000000000000" charset="0"/>
              </a:rPr>
              <a:t>cái </a:t>
            </a:r>
            <a:r>
              <a:rPr lang="vi-VN" altLang="en-US" sz="7200" b="1" dirty="0">
                <a:solidFill>
                  <a:srgbClr val="000000"/>
                </a:solidFill>
                <a:latin typeface="UTM Avo" panose="02040603050506020204" pitchFamily="18"/>
                <a:cs typeface="UVN Van" panose="00000400000000000000" charset="0"/>
              </a:rPr>
              <a:t>l</a:t>
            </a:r>
            <a:r>
              <a:rPr lang="vi-VN" altLang="en-US" sz="7200" b="1" dirty="0">
                <a:solidFill>
                  <a:srgbClr val="FF2F92"/>
                </a:solidFill>
                <a:latin typeface="UTM Avo" panose="02040603050506020204" pitchFamily="18"/>
                <a:cs typeface="UVN Van" panose="00000400000000000000" charset="0"/>
              </a:rPr>
              <a:t>iềm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4015105" y="1819275"/>
            <a:ext cx="5046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7200" b="1" dirty="0">
                <a:latin typeface="UTM Avo" panose="02040603050506020204" pitchFamily="18"/>
              </a:rPr>
              <a:t> tấm l</a:t>
            </a:r>
            <a:r>
              <a:rPr lang="vi-VN" altLang="en-US" sz="7200" b="1" dirty="0">
                <a:solidFill>
                  <a:srgbClr val="945200"/>
                </a:solidFill>
                <a:latin typeface="UTM Avo" panose="02040603050506020204" pitchFamily="18"/>
              </a:rPr>
              <a:t>iếp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8161655" y="137160"/>
            <a:ext cx="354076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11500" b="1" dirty="0">
                <a:solidFill>
                  <a:srgbClr val="7030A0"/>
                </a:solidFill>
                <a:latin typeface="UTM Avo" panose="02040603050506020204" pitchFamily="18"/>
                <a:cs typeface="UVN Van" panose="00000400000000000000" charset="0"/>
              </a:rPr>
              <a:t>yêm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115945"/>
            <a:ext cx="62560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7200" b="1" dirty="0">
                <a:latin typeface="UTM Avo" panose="02040603050506020204" pitchFamily="18"/>
                <a:cs typeface="UVN Van" panose="00000400000000000000" charset="0"/>
              </a:rPr>
              <a:t>dừa x</a:t>
            </a:r>
            <a:r>
              <a:rPr lang="vi-VN" altLang="en-US" sz="7200" b="1" dirty="0">
                <a:solidFill>
                  <a:srgbClr val="FF2F92"/>
                </a:solidFill>
                <a:latin typeface="UTM Avo" panose="02040603050506020204" pitchFamily="18"/>
                <a:cs typeface="UVN Van" panose="00000400000000000000" charset="0"/>
              </a:rPr>
              <a:t>iêm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44425" y="3120919"/>
            <a:ext cx="3988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7200" b="1" dirty="0">
                <a:latin typeface="UTM Avo" panose="02040603050506020204" pitchFamily="18"/>
                <a:cs typeface="UVN Van" panose="00000400000000000000" charset="0"/>
              </a:rPr>
              <a:t>d</a:t>
            </a:r>
            <a:r>
              <a:rPr lang="vi-VN" altLang="en-US" sz="7200" b="1" dirty="0">
                <a:solidFill>
                  <a:srgbClr val="945200"/>
                </a:solidFill>
                <a:latin typeface="UTM Avo" panose="02040603050506020204" pitchFamily="18"/>
                <a:cs typeface="UVN Van" panose="00000400000000000000" charset="0"/>
              </a:rPr>
              <a:t>iếp</a:t>
            </a:r>
            <a:r>
              <a:rPr lang="vi-VN" altLang="en-US" sz="7200" b="1" dirty="0">
                <a:latin typeface="UTM Avo" panose="02040603050506020204" pitchFamily="18"/>
                <a:cs typeface="UVN Van" panose="00000400000000000000" charset="0"/>
              </a:rPr>
              <a:t> cá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635" y="4439285"/>
            <a:ext cx="118205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7200" b="1" dirty="0">
                <a:latin typeface="UTM Avo" panose="02040603050506020204" pitchFamily="18"/>
                <a:cs typeface="UVN Van" panose="00000400000000000000" charset="0"/>
              </a:rPr>
              <a:t>bao d</a:t>
            </a:r>
            <a:r>
              <a:rPr lang="vi-VN" altLang="en-US" sz="7200" b="1" dirty="0">
                <a:solidFill>
                  <a:srgbClr val="FF2F92"/>
                </a:solidFill>
                <a:latin typeface="UTM Avo" panose="02040603050506020204" pitchFamily="18"/>
                <a:cs typeface="UVN Van" panose="00000400000000000000" charset="0"/>
              </a:rPr>
              <a:t>iêm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19868" y="137284"/>
            <a:ext cx="3142449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115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/>
                <a:cs typeface="UVN Van" panose="00000400000000000000" charset="0"/>
              </a:rPr>
              <a:t>iêp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8402717" y="1801478"/>
            <a:ext cx="367928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7200" b="1" dirty="0">
                <a:latin typeface="UTM Avo" panose="02040603050506020204" pitchFamily="18"/>
              </a:rPr>
              <a:t>  </a:t>
            </a:r>
            <a:r>
              <a:rPr lang="vi-VN" altLang="en-US" sz="7200" b="1" dirty="0">
                <a:solidFill>
                  <a:srgbClr val="7030A0"/>
                </a:solidFill>
                <a:latin typeface="UTM Avo" panose="02040603050506020204" pitchFamily="18"/>
              </a:rPr>
              <a:t>yếm</a:t>
            </a:r>
          </a:p>
        </p:txBody>
      </p:sp>
      <p:sp>
        <p:nvSpPr>
          <p:cNvPr id="2" name="Rectangle 1"/>
          <p:cNvSpPr/>
          <p:nvPr/>
        </p:nvSpPr>
        <p:spPr>
          <a:xfrm>
            <a:off x="8429432" y="3137641"/>
            <a:ext cx="37625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7200" b="1" dirty="0">
                <a:solidFill>
                  <a:srgbClr val="7030A0"/>
                </a:solidFill>
                <a:latin typeface="UTM Avo" panose="02040603050506020204" pitchFamily="18"/>
                <a:cs typeface="UVN Van" panose="00000400000000000000" charset="0"/>
              </a:rPr>
              <a:t>yểm</a:t>
            </a:r>
            <a:r>
              <a:rPr lang="vi-VN" altLang="en-US" sz="7200" b="1" dirty="0">
                <a:latin typeface="UTM Avo" panose="02040603050506020204" pitchFamily="18"/>
                <a:cs typeface="UVN Van" panose="00000400000000000000" charset="0"/>
              </a:rPr>
              <a:t> trợ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oom background/school/education/escuela/kids Template | PosterMyWa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5" t="8309" r="2972"/>
          <a:stretch>
            <a:fillRect/>
          </a:stretch>
        </p:blipFill>
        <p:spPr bwMode="auto">
          <a:xfrm>
            <a:off x="1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1771" y="891189"/>
            <a:ext cx="28729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vi-VN" sz="6000" b="1" dirty="0">
                <a:solidFill>
                  <a:schemeClr val="bg1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Bài: 65</a:t>
            </a:r>
            <a:endParaRPr lang="vi-VN" sz="10000" b="1" dirty="0">
              <a:solidFill>
                <a:schemeClr val="bg1"/>
              </a:solidFill>
              <a:latin typeface="UTM Avo" panose="02040603050506020204" pitchFamily="18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1819" y="1906852"/>
            <a:ext cx="5865708" cy="263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500" b="1" dirty="0" err="1">
                <a:solidFill>
                  <a:schemeClr val="accent4"/>
                </a:solidFill>
                <a:latin typeface="UTM Avo" panose="02040603050506020204" pitchFamily="18"/>
                <a:cs typeface="Times New Roman" panose="02020603050405020304" pitchFamily="18" charset="0"/>
                <a:sym typeface="+mn-ea"/>
              </a:rPr>
              <a:t>Ôn</a:t>
            </a:r>
            <a:r>
              <a:rPr lang="en-US" sz="12500" b="1" dirty="0">
                <a:solidFill>
                  <a:schemeClr val="accent4"/>
                </a:solidFill>
                <a:latin typeface="UTM Avo" panose="02040603050506020204" pitchFamily="18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2500" b="1" dirty="0" err="1">
                <a:solidFill>
                  <a:schemeClr val="accent4"/>
                </a:solidFill>
                <a:latin typeface="UTM Avo" panose="02040603050506020204" pitchFamily="18"/>
                <a:cs typeface="Times New Roman" panose="02020603050405020304" pitchFamily="18" charset="0"/>
                <a:sym typeface="+mn-ea"/>
              </a:rPr>
              <a:t>tập</a:t>
            </a:r>
            <a:endParaRPr lang="en-US" sz="12500" b="1" dirty="0">
              <a:solidFill>
                <a:schemeClr val="bg1"/>
              </a:solidFill>
              <a:latin typeface="UTM Avo" panose="02040603050506020204" pitchFamily="18"/>
              <a:cs typeface="Times New Roman" panose="02020603050405020304" pitchFamily="18" charset="0"/>
            </a:endParaRPr>
          </a:p>
          <a:p>
            <a:pPr algn="l"/>
            <a:r>
              <a:rPr lang="vi-VN" altLang="en-US" sz="4000" b="1" dirty="0">
                <a:solidFill>
                  <a:schemeClr val="accent4"/>
                </a:solidFill>
                <a:latin typeface="UTM Avo" panose="02040603050506020204" pitchFamily="18"/>
              </a:rPr>
              <a:t>Tiết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4898" y="2887338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rơm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805780" y="2890792"/>
            <a:ext cx="759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ơ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24144" y="4425828"/>
          <a:ext cx="2778540" cy="161426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89270"/>
                <a:gridCol w="1389270"/>
              </a:tblGrid>
              <a:tr h="807132"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807132">
                <a:tc gridSpan="2">
                  <a:txBody>
                    <a:bodyPr/>
                    <a:lstStyle/>
                    <a:p>
                      <a:endParaRPr lang="vi-VN" b="0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19469" y="2890792"/>
            <a:ext cx="1317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ơm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6349" y="5194981"/>
            <a:ext cx="1317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0000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ơm</a:t>
            </a:r>
            <a:endParaRPr lang="vi-VN" sz="5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4683" y="2881050"/>
            <a:ext cx="856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ướng dẫn thay hình nền PowerPoint đẹp đúng 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01" b="7531"/>
          <a:stretch>
            <a:fillRect/>
          </a:stretch>
        </p:blipFill>
        <p:spPr bwMode="auto">
          <a:xfrm>
            <a:off x="9679577" y="6992"/>
            <a:ext cx="2512423" cy="431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Quả táo đỏ thật to | Mamibabi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354" y="-201697"/>
            <a:ext cx="1388646" cy="159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Quả táo đỏ thật to | Mamibab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18" b="11804"/>
          <a:stretch>
            <a:fillRect/>
          </a:stretch>
        </p:blipFill>
        <p:spPr bwMode="auto">
          <a:xfrm>
            <a:off x="-117566" y="4730513"/>
            <a:ext cx="1384663" cy="212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823200" y="2828019"/>
            <a:ext cx="1572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lớp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220265" y="4444169"/>
          <a:ext cx="2778540" cy="161426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89270"/>
                <a:gridCol w="1389270"/>
              </a:tblGrid>
              <a:tr h="807132"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807132">
                <a:tc gridSpan="2">
                  <a:txBody>
                    <a:bodyPr/>
                    <a:lstStyle/>
                    <a:p>
                      <a:endParaRPr lang="vi-VN" b="0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125111" y="5226698"/>
            <a:ext cx="11288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0000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ơp</a:t>
            </a:r>
            <a:endParaRPr lang="vi-VN" sz="5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18917" y="2832587"/>
            <a:ext cx="939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ơ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21230" y="2810043"/>
            <a:ext cx="1562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ơp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77069" y="2807833"/>
            <a:ext cx="939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/>
          <a:srcRect l="24771" t="18189" r="47389" b="41666"/>
          <a:stretch>
            <a:fillRect/>
          </a:stretch>
        </p:blipFill>
        <p:spPr>
          <a:xfrm>
            <a:off x="1378600" y="200555"/>
            <a:ext cx="3950345" cy="2473654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/>
          <a:srcRect l="51712" t="21715" r="21258" b="35256"/>
          <a:stretch>
            <a:fillRect/>
          </a:stretch>
        </p:blipFill>
        <p:spPr>
          <a:xfrm>
            <a:off x="6489804" y="178271"/>
            <a:ext cx="4046016" cy="2498716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01458 L -0.03724 0.20092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1.48148E-6 L 0.03463 0.20254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4.07407E-6 L -0.04023 0.20949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9 -0.01458 L 0.03685 0.21319 " pathEditMode="relative" rAng="0" ptsTypes="AA">
                                      <p:cBhvr>
                                        <p:cTn id="6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8" grpId="0"/>
      <p:bldP spid="9" grpId="0"/>
      <p:bldP spid="10" grpId="0"/>
      <p:bldP spid="10" grpId="1"/>
      <p:bldP spid="17" grpId="0"/>
      <p:bldP spid="19" grpId="0"/>
      <p:bldP spid="20" grpId="0"/>
      <p:bldP spid="20" grpId="1"/>
      <p:bldP spid="21" grpId="0"/>
      <p:bldP spid="22" grpId="0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5"/>
          <p:cNvGraphicFramePr>
            <a:graphicFrameLocks noGrp="1"/>
          </p:cNvGraphicFramePr>
          <p:nvPr/>
        </p:nvGraphicFramePr>
        <p:xfrm>
          <a:off x="2435606" y="222152"/>
          <a:ext cx="8516588" cy="64371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9147"/>
                <a:gridCol w="2129147"/>
                <a:gridCol w="2129147"/>
                <a:gridCol w="2129147"/>
              </a:tblGrid>
              <a:tr h="646155"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3CCFF"/>
                    </a:solidFill>
                  </a:tcPr>
                </a:tc>
              </a:tr>
              <a:tr h="643444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33CCFF"/>
                    </a:solidFill>
                  </a:tcPr>
                </a:tc>
              </a:tr>
              <a:tr h="643444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33CCFF"/>
                    </a:solidFill>
                  </a:tcPr>
                </a:tc>
              </a:tr>
              <a:tr h="643444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33CCFF"/>
                    </a:solidFill>
                  </a:tcPr>
                </a:tc>
              </a:tr>
              <a:tr h="643444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33CCFF"/>
                    </a:solidFill>
                  </a:tcPr>
                </a:tc>
              </a:tr>
              <a:tr h="643444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33CCFF"/>
                    </a:solidFill>
                  </a:tcPr>
                </a:tc>
              </a:tr>
              <a:tr h="643444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vi-VN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33CCFF"/>
                    </a:solidFill>
                  </a:tcPr>
                </a:tc>
              </a:tr>
              <a:tr h="643444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33CCFF"/>
                    </a:solidFill>
                  </a:tcPr>
                </a:tc>
              </a:tr>
              <a:tr h="643444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33CCFF"/>
                    </a:solidFill>
                  </a:tcPr>
                </a:tc>
              </a:tr>
              <a:tr h="643444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33CCFF"/>
                    </a:solidFill>
                  </a:tcPr>
                </a:tc>
              </a:tr>
            </a:tbl>
          </a:graphicData>
        </a:graphic>
      </p:graphicFrame>
      <p:grpSp>
        <p:nvGrpSpPr>
          <p:cNvPr id="87" name="Group 86"/>
          <p:cNvGrpSpPr/>
          <p:nvPr/>
        </p:nvGrpSpPr>
        <p:grpSpPr>
          <a:xfrm>
            <a:off x="211013" y="-21144"/>
            <a:ext cx="2111515" cy="766250"/>
            <a:chOff x="119921" y="44971"/>
            <a:chExt cx="2111515" cy="854440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1506" b="54949" l="9842" r="11777"/>
                      </a14:imgEffect>
                    </a14:imgLayer>
                  </a14:imgProps>
                </a:ext>
              </a:extLst>
            </a:blip>
            <a:srcRect l="9600" t="51076" r="87981" b="44621"/>
            <a:stretch>
              <a:fillRect/>
            </a:stretch>
          </p:blipFill>
          <p:spPr>
            <a:xfrm>
              <a:off x="119921" y="44971"/>
              <a:ext cx="854440" cy="854440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974361" y="44971"/>
              <a:ext cx="1257075" cy="789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0000FF"/>
                  </a:solidFill>
                  <a:latin typeface="UTM Avo" panose="02040603050506020204" pitchFamily="18"/>
                  <a:cs typeface="Times New Roman" panose="02020603050405020304" pitchFamily="18" charset="0"/>
                </a:rPr>
                <a:t>Đọc</a:t>
              </a:r>
              <a:endParaRPr lang="vi-VN" sz="4000" b="1" dirty="0">
                <a:solidFill>
                  <a:srgbClr val="0000FF"/>
                </a:solidFill>
                <a:latin typeface="UTM Avo" panose="02040603050506020204" pitchFamily="1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440074" y="172716"/>
            <a:ext cx="2904734" cy="742984"/>
            <a:chOff x="3108988" y="473634"/>
            <a:chExt cx="2863190" cy="742984"/>
          </a:xfrm>
        </p:grpSpPr>
        <p:sp>
          <p:nvSpPr>
            <p:cNvPr id="91" name="TextBox 90"/>
            <p:cNvSpPr txBox="1"/>
            <p:nvPr/>
          </p:nvSpPr>
          <p:spPr>
            <a:xfrm>
              <a:off x="3108988" y="473634"/>
              <a:ext cx="54053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latin typeface="UTM Avo" panose="02040603050506020204" pitchFamily="18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949141" y="508732"/>
              <a:ext cx="102303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rgbClr val="FF0000"/>
                  </a:solidFill>
                  <a:latin typeface="UTM Avo" panose="02040603050506020204" pitchFamily="18"/>
                  <a:cs typeface="Times New Roman" panose="02020603050405020304" pitchFamily="18" charset="0"/>
                </a:rPr>
                <a:t>ơm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9246604" y="167532"/>
            <a:ext cx="13789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000" b="1" dirty="0">
                <a:latin typeface="UTM Avo" panose="02040603050506020204" pitchFamily="18"/>
                <a:cs typeface="Times New Roman" panose="02020603050405020304" pitchFamily="18" charset="0"/>
              </a:rPr>
              <a:t>b</a:t>
            </a:r>
            <a:r>
              <a:rPr lang="vi-VN" sz="4000" b="1" dirty="0">
                <a:solidFill>
                  <a:srgbClr val="FF0000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ờm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3335868" y="748088"/>
            <a:ext cx="2840997" cy="741047"/>
            <a:chOff x="3004782" y="475571"/>
            <a:chExt cx="2840997" cy="741047"/>
          </a:xfrm>
        </p:grpSpPr>
        <p:sp>
          <p:nvSpPr>
            <p:cNvPr id="95" name="TextBox 94"/>
            <p:cNvSpPr txBox="1"/>
            <p:nvPr/>
          </p:nvSpPr>
          <p:spPr>
            <a:xfrm>
              <a:off x="3004782" y="475571"/>
              <a:ext cx="84350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latin typeface="UTM Avo" panose="02040603050506020204" pitchFamily="18"/>
                  <a:cs typeface="Times New Roman" panose="02020603050405020304" pitchFamily="18" charset="0"/>
                </a:rPr>
                <a:t>ch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962204" y="508732"/>
              <a:ext cx="8835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rgbClr val="FF0000"/>
                  </a:solidFill>
                  <a:latin typeface="UTM Avo" panose="02040603050506020204" pitchFamily="18"/>
                  <a:cs typeface="Times New Roman" panose="02020603050405020304" pitchFamily="18" charset="0"/>
                </a:rPr>
                <a:t>ơp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361994" y="274710"/>
            <a:ext cx="4481092" cy="1893340"/>
            <a:chOff x="3030908" y="-676722"/>
            <a:chExt cx="4481092" cy="1893340"/>
          </a:xfrm>
        </p:grpSpPr>
        <p:sp>
          <p:nvSpPr>
            <p:cNvPr id="100" name="TextBox 99"/>
            <p:cNvSpPr txBox="1"/>
            <p:nvPr/>
          </p:nvSpPr>
          <p:spPr>
            <a:xfrm>
              <a:off x="3030908" y="475571"/>
              <a:ext cx="36420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latin typeface="UTM Avo" panose="02040603050506020204" pitchFamily="18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297780" y="-676722"/>
              <a:ext cx="2142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UTM Avo" panose="02040603050506020204" pitchFamily="18"/>
                  <a:cs typeface="Times New Roman" panose="02020603050405020304" pitchFamily="18" charset="0"/>
                </a:rPr>
                <a:t>ˋ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988330" y="508732"/>
              <a:ext cx="10070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rgbClr val="FF0000"/>
                  </a:solidFill>
                  <a:latin typeface="UTM Avo" panose="02040603050506020204" pitchFamily="18"/>
                  <a:cs typeface="Times New Roman" panose="02020603050405020304" pitchFamily="18" charset="0"/>
                </a:rPr>
                <a:t>um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323893" y="2044736"/>
            <a:ext cx="4566200" cy="872932"/>
            <a:chOff x="2978656" y="430354"/>
            <a:chExt cx="4566200" cy="872932"/>
          </a:xfrm>
        </p:grpSpPr>
        <p:sp>
          <p:nvSpPr>
            <p:cNvPr id="104" name="TextBox 103"/>
            <p:cNvSpPr txBox="1"/>
            <p:nvPr/>
          </p:nvSpPr>
          <p:spPr>
            <a:xfrm>
              <a:off x="2978656" y="475571"/>
              <a:ext cx="8643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latin typeface="UTM Avo" panose="02040603050506020204" pitchFamily="18"/>
                  <a:cs typeface="Times New Roman" panose="02020603050405020304" pitchFamily="18" charset="0"/>
                </a:rPr>
                <a:t>ng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330636" y="595400"/>
              <a:ext cx="2142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UTM Avo" panose="02040603050506020204" pitchFamily="18"/>
                  <a:cs typeface="Times New Roman" panose="02020603050405020304" pitchFamily="18" charset="0"/>
                </a:rPr>
                <a:t>̇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988330" y="430354"/>
              <a:ext cx="8675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rgbClr val="FF0000"/>
                  </a:solidFill>
                  <a:latin typeface="UTM Avo" panose="02040603050506020204" pitchFamily="18"/>
                  <a:cs typeface="Times New Roman" panose="02020603050405020304" pitchFamily="18" charset="0"/>
                </a:rPr>
                <a:t>up</a:t>
              </a: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3355038" y="2753113"/>
            <a:ext cx="6815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latin typeface="UTM Avo" panose="02040603050506020204" pitchFamily="18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749291" y="4875065"/>
            <a:ext cx="214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UTM Avo" panose="02040603050506020204" pitchFamily="18"/>
                <a:cs typeface="Times New Roman" panose="02020603050405020304" pitchFamily="18" charset="0"/>
              </a:rPr>
              <a:t>̉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191181" y="2706729"/>
            <a:ext cx="1348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uôm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3346002" y="913418"/>
            <a:ext cx="4944405" cy="3167679"/>
            <a:chOff x="3004782" y="-1984222"/>
            <a:chExt cx="4944405" cy="3167679"/>
          </a:xfrm>
        </p:grpSpPr>
        <p:sp>
          <p:nvSpPr>
            <p:cNvPr id="112" name="TextBox 111"/>
            <p:cNvSpPr txBox="1"/>
            <p:nvPr/>
          </p:nvSpPr>
          <p:spPr>
            <a:xfrm>
              <a:off x="3004782" y="475571"/>
              <a:ext cx="84350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latin typeface="UTM Avo" panose="02040603050506020204" pitchFamily="18"/>
                  <a:cs typeface="Times New Roman" panose="02020603050405020304" pitchFamily="18" charset="0"/>
                </a:rPr>
                <a:t>ch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253661" y="-1984222"/>
              <a:ext cx="6955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UTM Avo" panose="02040603050506020204" pitchFamily="18"/>
                  <a:cs typeface="Times New Roman" panose="02020603050405020304" pitchFamily="18" charset="0"/>
                </a:rPr>
                <a:t>ˊ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862202" y="469264"/>
              <a:ext cx="13484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rgbClr val="FF0000"/>
                  </a:solidFill>
                  <a:latin typeface="UTM Avo" panose="02040603050506020204" pitchFamily="18"/>
                  <a:cs typeface="Times New Roman" panose="02020603050405020304" pitchFamily="18" charset="0"/>
                </a:rPr>
                <a:t>ươm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346539" y="2855355"/>
            <a:ext cx="4943868" cy="1843475"/>
            <a:chOff x="3030908" y="-705235"/>
            <a:chExt cx="4943868" cy="1843475"/>
          </a:xfrm>
        </p:grpSpPr>
        <p:sp>
          <p:nvSpPr>
            <p:cNvPr id="116" name="TextBox 115"/>
            <p:cNvSpPr txBox="1"/>
            <p:nvPr/>
          </p:nvSpPr>
          <p:spPr>
            <a:xfrm>
              <a:off x="3030908" y="423319"/>
              <a:ext cx="6815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latin typeface="UTM Avo" panose="02040603050506020204" pitchFamily="18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279250" y="-705235"/>
              <a:ext cx="6955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UTM Avo" panose="02040603050506020204" pitchFamily="18"/>
                  <a:cs typeface="Times New Roman" panose="02020603050405020304" pitchFamily="18" charset="0"/>
                </a:rPr>
                <a:t>˜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919023" y="430354"/>
              <a:ext cx="12089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rgbClr val="FF0000"/>
                  </a:solidFill>
                  <a:latin typeface="UTM Avo" panose="02040603050506020204" pitchFamily="18"/>
                  <a:cs typeface="Times New Roman" panose="02020603050405020304" pitchFamily="18" charset="0"/>
                </a:rPr>
                <a:t>ươp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3398254" y="3512283"/>
            <a:ext cx="4900794" cy="1858396"/>
            <a:chOff x="3069828" y="-637056"/>
            <a:chExt cx="4900794" cy="1858396"/>
          </a:xfrm>
        </p:grpSpPr>
        <p:sp>
          <p:nvSpPr>
            <p:cNvPr id="120" name="TextBox 119"/>
            <p:cNvSpPr txBox="1"/>
            <p:nvPr/>
          </p:nvSpPr>
          <p:spPr>
            <a:xfrm>
              <a:off x="3069828" y="513454"/>
              <a:ext cx="50847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latin typeface="UTM Avo" panose="02040603050506020204" pitchFamily="18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275096" y="-637056"/>
              <a:ext cx="6955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UTM Avo" panose="02040603050506020204" pitchFamily="18"/>
                  <a:cs typeface="Times New Roman" panose="02020603050405020304" pitchFamily="18" charset="0"/>
                </a:rPr>
                <a:t>ˋ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893433" y="511834"/>
              <a:ext cx="11592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rgbClr val="FF0000"/>
                  </a:solidFill>
                  <a:latin typeface="UTM Avo" panose="02040603050506020204" pitchFamily="18"/>
                  <a:cs typeface="Times New Roman" panose="02020603050405020304" pitchFamily="18" charset="0"/>
                </a:rPr>
                <a:t>iêm</a:t>
              </a:r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9595146" y="824259"/>
            <a:ext cx="665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000" b="1" dirty="0">
                <a:latin typeface="UTM Avo" panose="02040603050506020204" pitchFamily="18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9582083" y="1452362"/>
            <a:ext cx="665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000" b="1" dirty="0">
                <a:latin typeface="UTM Avo" panose="02040603050506020204" pitchFamily="18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9588797" y="2127795"/>
            <a:ext cx="665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000" b="1" dirty="0">
                <a:latin typeface="UTM Avo" panose="02040603050506020204" pitchFamily="18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9589885" y="2753113"/>
            <a:ext cx="665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000" b="1" dirty="0">
                <a:latin typeface="UTM Avo" panose="02040603050506020204" pitchFamily="18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9603273" y="3390391"/>
            <a:ext cx="665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000" b="1" dirty="0">
                <a:latin typeface="UTM Avo" panose="02040603050506020204" pitchFamily="18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9590479" y="4588941"/>
            <a:ext cx="665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000" b="1" dirty="0">
                <a:latin typeface="UTM Avo" panose="02040603050506020204" pitchFamily="18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9577684" y="3970797"/>
            <a:ext cx="665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000" b="1" dirty="0">
                <a:latin typeface="UTM Avo" panose="02040603050506020204" pitchFamily="18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9629763" y="227532"/>
            <a:ext cx="665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000" b="1" dirty="0">
                <a:latin typeface="UTM Avo" panose="02040603050506020204" pitchFamily="18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9191345" y="827044"/>
            <a:ext cx="15424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000" b="1" dirty="0">
                <a:latin typeface="UTM Avo" panose="02040603050506020204" pitchFamily="18"/>
                <a:cs typeface="Times New Roman" panose="02020603050405020304" pitchFamily="18" charset="0"/>
              </a:rPr>
              <a:t>ch</a:t>
            </a:r>
            <a:r>
              <a:rPr lang="vi-VN" sz="4000" b="1" dirty="0">
                <a:solidFill>
                  <a:srgbClr val="FF0000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ớp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9345498" y="1442971"/>
            <a:ext cx="11865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000" b="1" dirty="0">
                <a:latin typeface="UTM Avo" panose="02040603050506020204" pitchFamily="18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úm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9184263" y="2073663"/>
            <a:ext cx="15472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000" b="1" dirty="0">
                <a:latin typeface="UTM Avo" panose="02040603050506020204" pitchFamily="18"/>
                <a:cs typeface="Times New Roman" panose="02020603050405020304" pitchFamily="18" charset="0"/>
              </a:rPr>
              <a:t>ng</a:t>
            </a:r>
            <a:r>
              <a:rPr lang="vi-VN" sz="4000" b="1" dirty="0">
                <a:solidFill>
                  <a:srgbClr val="FF0000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ụp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9030844" y="2788781"/>
            <a:ext cx="18453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000" b="1" dirty="0">
                <a:latin typeface="UTM Avo" panose="02040603050506020204" pitchFamily="18"/>
                <a:cs typeface="Times New Roman" panose="02020603050405020304" pitchFamily="18" charset="0"/>
              </a:rPr>
              <a:t>m</a:t>
            </a:r>
            <a:r>
              <a:rPr lang="vi-VN" sz="4000" b="1" dirty="0">
                <a:solidFill>
                  <a:srgbClr val="FF0000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uỗm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8918792" y="3435377"/>
            <a:ext cx="2007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000" b="1" dirty="0">
                <a:latin typeface="UTM Avo" panose="02040603050506020204" pitchFamily="18"/>
                <a:cs typeface="Times New Roman" panose="02020603050405020304" pitchFamily="18" charset="0"/>
              </a:rPr>
              <a:t>ch</a:t>
            </a:r>
            <a:r>
              <a:rPr lang="vi-VN" sz="4000" b="1" dirty="0">
                <a:solidFill>
                  <a:srgbClr val="FF0000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ườm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9076821" y="4077197"/>
            <a:ext cx="17059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000" b="1" dirty="0">
                <a:latin typeface="UTM Avo" panose="02040603050506020204" pitchFamily="18"/>
                <a:cs typeface="Times New Roman" panose="02020603050405020304" pitchFamily="18" charset="0"/>
              </a:rPr>
              <a:t>m</a:t>
            </a:r>
            <a:r>
              <a:rPr lang="vi-VN" sz="4000" b="1" dirty="0">
                <a:solidFill>
                  <a:srgbClr val="FF0000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ướp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9216323" y="4745833"/>
            <a:ext cx="14830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000" b="1" dirty="0">
                <a:latin typeface="UTM Avo" panose="02040603050506020204" pitchFamily="18"/>
                <a:cs typeface="Times New Roman" panose="02020603050405020304" pitchFamily="18" charset="0"/>
              </a:rPr>
              <a:t>h</a:t>
            </a:r>
            <a:r>
              <a:rPr lang="vi-VN" sz="4000" b="1" dirty="0">
                <a:solidFill>
                  <a:srgbClr val="FF0000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iểm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626410" y="6111148"/>
            <a:ext cx="695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UTM Avo" panose="02040603050506020204" pitchFamily="18"/>
                <a:cs typeface="Times New Roman" panose="02020603050405020304" pitchFamily="18" charset="0"/>
              </a:rPr>
              <a:t>ˊ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3436016" y="5277443"/>
            <a:ext cx="2908792" cy="740597"/>
            <a:chOff x="2952530" y="475571"/>
            <a:chExt cx="2908792" cy="740597"/>
          </a:xfrm>
        </p:grpSpPr>
        <p:sp>
          <p:nvSpPr>
            <p:cNvPr id="65" name="TextBox 64"/>
            <p:cNvSpPr txBox="1"/>
            <p:nvPr/>
          </p:nvSpPr>
          <p:spPr>
            <a:xfrm>
              <a:off x="2952530" y="475571"/>
              <a:ext cx="6880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latin typeface="UTM Avo" panose="02040603050506020204" pitchFamily="18"/>
                  <a:cs typeface="Times New Roman" panose="02020603050405020304" pitchFamily="18" charset="0"/>
                </a:rPr>
                <a:t>th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841491" y="508282"/>
              <a:ext cx="10198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rgbClr val="FF0000"/>
                  </a:solidFill>
                  <a:latin typeface="UTM Avo" panose="02040603050506020204" pitchFamily="18"/>
                  <a:cs typeface="Times New Roman" panose="02020603050405020304" pitchFamily="18" charset="0"/>
                </a:rPr>
                <a:t>iêp</a:t>
              </a:r>
            </a:p>
          </p:txBody>
        </p:sp>
      </p:grpSp>
      <p:sp>
        <p:nvSpPr>
          <p:cNvPr id="67" name="Rectangle 66"/>
          <p:cNvSpPr/>
          <p:nvPr/>
        </p:nvSpPr>
        <p:spPr>
          <a:xfrm>
            <a:off x="9212622" y="5310342"/>
            <a:ext cx="15231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000" b="1" dirty="0">
                <a:latin typeface="UTM Avo" panose="02040603050506020204" pitchFamily="18"/>
                <a:cs typeface="Times New Roman" panose="02020603050405020304" pitchFamily="18" charset="0"/>
              </a:rPr>
              <a:t>th</a:t>
            </a:r>
            <a:r>
              <a:rPr lang="vi-VN" sz="4000" b="1" dirty="0">
                <a:solidFill>
                  <a:srgbClr val="FF0000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iệp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3398254" y="5377500"/>
            <a:ext cx="4597232" cy="1401817"/>
            <a:chOff x="2914768" y="-676722"/>
            <a:chExt cx="4597232" cy="1401817"/>
          </a:xfrm>
        </p:grpSpPr>
        <p:sp>
          <p:nvSpPr>
            <p:cNvPr id="69" name="TextBox 68"/>
            <p:cNvSpPr txBox="1"/>
            <p:nvPr/>
          </p:nvSpPr>
          <p:spPr>
            <a:xfrm>
              <a:off x="2914768" y="17209"/>
              <a:ext cx="1847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vi-VN" sz="4000" b="1" dirty="0">
                <a:latin typeface="UTM Avo" panose="02040603050506020204" pitchFamily="18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297780" y="-676722"/>
              <a:ext cx="2142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vi-VN" sz="4000" b="1" dirty="0">
                <a:latin typeface="UTM Avo" panose="02040603050506020204" pitchFamily="18"/>
                <a:cs typeface="Times New Roman" panose="02020603050405020304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797271" y="-118927"/>
              <a:ext cx="13083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rgbClr val="FF0000"/>
                  </a:solidFill>
                  <a:latin typeface="UTM Avo" panose="02040603050506020204" pitchFamily="18"/>
                  <a:cs typeface="Times New Roman" panose="02020603050405020304" pitchFamily="18" charset="0"/>
                </a:rPr>
                <a:t>yêm</a:t>
              </a:r>
            </a:p>
          </p:txBody>
        </p:sp>
      </p:grpSp>
      <p:sp>
        <p:nvSpPr>
          <p:cNvPr id="72" name="Rectangle 71"/>
          <p:cNvSpPr/>
          <p:nvPr/>
        </p:nvSpPr>
        <p:spPr>
          <a:xfrm>
            <a:off x="9881222" y="5330329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vi-VN" sz="4000" b="1" dirty="0">
              <a:latin typeface="UTM Avo" panose="02040603050506020204" pitchFamily="18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592158" y="1568676"/>
            <a:ext cx="695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UTM Avo" panose="02040603050506020204" pitchFamily="18"/>
                <a:cs typeface="Times New Roman" panose="02020603050405020304" pitchFamily="18" charset="0"/>
              </a:rPr>
              <a:t>ˊ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686567" y="5454220"/>
            <a:ext cx="57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UTM Avo" panose="02040603050506020204" pitchFamily="18"/>
                <a:cs typeface="Times New Roman" panose="02020603050405020304" pitchFamily="18" charset="0"/>
              </a:rPr>
              <a:t>̇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626410" y="4162435"/>
            <a:ext cx="695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UTM Avo" panose="02040603050506020204" pitchFamily="18"/>
                <a:cs typeface="Times New Roman" panose="02020603050405020304" pitchFamily="18" charset="0"/>
              </a:rPr>
              <a:t>ˊ</a:t>
            </a:r>
          </a:p>
        </p:txBody>
      </p:sp>
      <p:sp>
        <p:nvSpPr>
          <p:cNvPr id="77" name="Rectangle 76"/>
          <p:cNvSpPr/>
          <p:nvPr/>
        </p:nvSpPr>
        <p:spPr>
          <a:xfrm>
            <a:off x="9303686" y="5992586"/>
            <a:ext cx="13083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yếm</a:t>
            </a:r>
          </a:p>
        </p:txBody>
      </p:sp>
      <p:sp>
        <p:nvSpPr>
          <p:cNvPr id="78" name="Rectangle 77"/>
          <p:cNvSpPr/>
          <p:nvPr/>
        </p:nvSpPr>
        <p:spPr>
          <a:xfrm>
            <a:off x="9600158" y="5261799"/>
            <a:ext cx="665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000" b="1" dirty="0">
                <a:latin typeface="UTM Avo" panose="02040603050506020204" pitchFamily="18"/>
                <a:cs typeface="Times New Roman" panose="02020603050405020304" pitchFamily="18" charset="0"/>
              </a:rPr>
              <a:t>.</a:t>
            </a:r>
            <a:r>
              <a:rPr lang="vi-VN" sz="4000" b="1" dirty="0">
                <a:solidFill>
                  <a:srgbClr val="FF0000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..</a:t>
            </a:r>
          </a:p>
        </p:txBody>
      </p:sp>
      <p:sp>
        <p:nvSpPr>
          <p:cNvPr id="79" name="Rectangle 78"/>
          <p:cNvSpPr/>
          <p:nvPr/>
        </p:nvSpPr>
        <p:spPr>
          <a:xfrm>
            <a:off x="9615923" y="5822190"/>
            <a:ext cx="665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000" b="1" dirty="0">
                <a:latin typeface="UTM Avo" panose="02040603050506020204" pitchFamily="18"/>
                <a:cs typeface="Times New Roman" panose="02020603050405020304" pitchFamily="18" charset="0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8" grpId="0"/>
      <p:bldP spid="109" grpId="0"/>
      <p:bldP spid="110" grpId="0"/>
      <p:bldP spid="123" grpId="0"/>
      <p:bldP spid="123" grpId="1"/>
      <p:bldP spid="125" grpId="0"/>
      <p:bldP spid="125" grpId="1"/>
      <p:bldP spid="126" grpId="0"/>
      <p:bldP spid="126" grpId="1"/>
      <p:bldP spid="127" grpId="0"/>
      <p:bldP spid="127" grpId="1"/>
      <p:bldP spid="128" grpId="0"/>
      <p:bldP spid="128" grpId="1"/>
      <p:bldP spid="129" grpId="0"/>
      <p:bldP spid="129" grpId="1"/>
      <p:bldP spid="130" grpId="0"/>
      <p:bldP spid="130" grpId="1"/>
      <p:bldP spid="131" grpId="0"/>
      <p:bldP spid="131" grpId="1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54" grpId="0"/>
      <p:bldP spid="67" grpId="0"/>
      <p:bldP spid="72" grpId="0"/>
      <p:bldP spid="72" grpId="1"/>
      <p:bldP spid="74" grpId="0"/>
      <p:bldP spid="75" grpId="0"/>
      <p:bldP spid="76" grpId="0"/>
      <p:bldP spid="77" grpId="0"/>
      <p:bldP spid="78" grpId="0"/>
      <p:bldP spid="78" grpId="1"/>
      <p:bldP spid="79" grpId="0"/>
      <p:bldP spid="7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ngtree-cartoon-beach-sand-summer-summer-banner-background-image_252368.jpg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0899272">
            <a:off x="1993697" y="3141972"/>
            <a:ext cx="6756552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88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Thư giãn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297" b="58464" l="24744" r="27233"/>
                    </a14:imgEffect>
                  </a14:imgLayer>
                </a14:imgProps>
              </a:ext>
            </a:extLst>
          </a:blip>
          <a:srcRect l="25340" t="55263" r="73027" b="41713"/>
          <a:stretch>
            <a:fillRect/>
          </a:stretch>
        </p:blipFill>
        <p:spPr>
          <a:xfrm>
            <a:off x="99224" y="12220"/>
            <a:ext cx="667950" cy="55383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893417" y="1110164"/>
            <a:ext cx="2462460" cy="527189"/>
            <a:chOff x="2985246" y="64456"/>
            <a:chExt cx="1479281" cy="527189"/>
          </a:xfrm>
        </p:grpSpPr>
        <p:sp>
          <p:nvSpPr>
            <p:cNvPr id="8" name="Rounded Rectangle 7"/>
            <p:cNvSpPr/>
            <p:nvPr/>
          </p:nvSpPr>
          <p:spPr>
            <a:xfrm>
              <a:off x="2985246" y="64456"/>
              <a:ext cx="1479281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>
                <a:latin typeface="UTM Avo" panose="02040603050506020204" pitchFamily="1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84452" y="66907"/>
              <a:ext cx="10960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err="1">
                  <a:latin typeface="UTM Avo" panose="02040603050506020204" pitchFamily="18"/>
                  <a:cs typeface="Times New Roman" panose="02020603050405020304" pitchFamily="18" charset="0"/>
                </a:rPr>
                <a:t>xơ</a:t>
              </a:r>
              <a:r>
                <a:rPr lang="en-US" sz="2800" b="1" dirty="0">
                  <a:latin typeface="UTM Avo" panose="02040603050506020204" pitchFamily="18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UTM Avo" panose="02040603050506020204" pitchFamily="18"/>
                  <a:cs typeface="Times New Roman" panose="02020603050405020304" pitchFamily="18" charset="0"/>
                </a:rPr>
                <a:t>mướp</a:t>
              </a:r>
              <a:endParaRPr lang="vi-VN" sz="2800" b="1" dirty="0">
                <a:latin typeface="UTM Avo" panose="02040603050506020204" pitchFamily="1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04092" y="2167645"/>
            <a:ext cx="2518023" cy="531125"/>
            <a:chOff x="2968443" y="60520"/>
            <a:chExt cx="1371770" cy="531125"/>
          </a:xfrm>
        </p:grpSpPr>
        <p:sp>
          <p:nvSpPr>
            <p:cNvPr id="11" name="Rounded Rectangle 10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>
                <a:latin typeface="UTM Avo" panose="02040603050506020204" pitchFamily="1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68443" y="60520"/>
              <a:ext cx="13717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UTM Avo" panose="02040603050506020204" pitchFamily="18"/>
                  <a:cs typeface="Times New Roman" panose="02020603050405020304" pitchFamily="18" charset="0"/>
                </a:rPr>
                <a:t>cái</a:t>
              </a:r>
              <a:r>
                <a:rPr lang="en-US" sz="2800" b="1" dirty="0">
                  <a:latin typeface="UTM Avo" panose="02040603050506020204" pitchFamily="18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UTM Avo" panose="02040603050506020204" pitchFamily="18"/>
                  <a:cs typeface="Times New Roman" panose="02020603050405020304" pitchFamily="18" charset="0"/>
                </a:rPr>
                <a:t>nơm</a:t>
              </a:r>
              <a:endParaRPr lang="vi-VN" sz="2800" b="1" dirty="0">
                <a:latin typeface="UTM Avo" panose="02040603050506020204" pitchFamily="1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27122" y="3199906"/>
            <a:ext cx="2517939" cy="529493"/>
            <a:chOff x="3056846" y="49400"/>
            <a:chExt cx="1381955" cy="529493"/>
          </a:xfrm>
        </p:grpSpPr>
        <p:sp>
          <p:nvSpPr>
            <p:cNvPr id="14" name="Rounded Rectangle 13"/>
            <p:cNvSpPr/>
            <p:nvPr/>
          </p:nvSpPr>
          <p:spPr>
            <a:xfrm>
              <a:off x="3056846" y="49400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>
                <a:latin typeface="UTM Avo" panose="02040603050506020204" pitchFamily="1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05172" y="55673"/>
              <a:ext cx="13336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UTM Avo" panose="02040603050506020204" pitchFamily="18"/>
                  <a:cs typeface="Times New Roman" panose="02020603050405020304" pitchFamily="18" charset="0"/>
                </a:rPr>
                <a:t>tiếp</a:t>
              </a:r>
              <a:r>
                <a:rPr lang="en-US" sz="2800" b="1" dirty="0">
                  <a:latin typeface="UTM Avo" panose="02040603050506020204" pitchFamily="18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UTM Avo" panose="02040603050506020204" pitchFamily="18"/>
                  <a:cs typeface="Times New Roman" panose="02020603050405020304" pitchFamily="18" charset="0"/>
                </a:rPr>
                <a:t>đón</a:t>
              </a:r>
              <a:endParaRPr lang="vi-VN" sz="2800" b="1" dirty="0">
                <a:latin typeface="UTM Avo" panose="02040603050506020204" pitchFamily="1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04092" y="5285549"/>
            <a:ext cx="2418024" cy="554971"/>
            <a:chOff x="2985246" y="36674"/>
            <a:chExt cx="1333463" cy="554971"/>
          </a:xfrm>
        </p:grpSpPr>
        <p:sp>
          <p:nvSpPr>
            <p:cNvPr id="20" name="Rounded Rectangle 19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>
                <a:latin typeface="UTM Avo" panose="02040603050506020204" pitchFamily="1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45753" y="36674"/>
              <a:ext cx="1272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UTM Avo" panose="02040603050506020204" pitchFamily="18"/>
                  <a:cs typeface="Times New Roman" panose="02020603050405020304" pitchFamily="18" charset="0"/>
                </a:rPr>
                <a:t>cánh</a:t>
              </a:r>
              <a:r>
                <a:rPr lang="en-US" sz="2800" b="1" dirty="0">
                  <a:latin typeface="UTM Avo" panose="02040603050506020204" pitchFamily="18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UTM Avo" panose="02040603050506020204" pitchFamily="18"/>
                  <a:cs typeface="Times New Roman" panose="02020603050405020304" pitchFamily="18" charset="0"/>
                </a:rPr>
                <a:t>buồm</a:t>
              </a:r>
              <a:endParaRPr lang="vi-VN" sz="2800" b="1" dirty="0">
                <a:latin typeface="UTM Avo" panose="02040603050506020204" pitchFamily="1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27124" y="4239671"/>
            <a:ext cx="2436679" cy="551564"/>
            <a:chOff x="2985246" y="40081"/>
            <a:chExt cx="1317813" cy="551564"/>
          </a:xfrm>
        </p:grpSpPr>
        <p:sp>
          <p:nvSpPr>
            <p:cNvPr id="23" name="Rounded Rectangle 22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>
                <a:latin typeface="UTM Avo" panose="02040603050506020204" pitchFamily="18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30780" y="40081"/>
              <a:ext cx="9191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UTM Avo" panose="02040603050506020204" pitchFamily="18"/>
                  <a:cs typeface="Times New Roman" panose="02020603050405020304" pitchFamily="18" charset="0"/>
                </a:rPr>
                <a:t>túm</a:t>
              </a:r>
              <a:r>
                <a:rPr lang="en-US" sz="2800" b="1" dirty="0">
                  <a:latin typeface="UTM Avo" panose="02040603050506020204" pitchFamily="18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UTM Avo" panose="02040603050506020204" pitchFamily="18"/>
                  <a:cs typeface="Times New Roman" panose="02020603050405020304" pitchFamily="18" charset="0"/>
                </a:rPr>
                <a:t>tụm</a:t>
              </a:r>
              <a:endParaRPr lang="vi-VN" sz="2800" b="1" dirty="0">
                <a:latin typeface="UTM Avo" panose="02040603050506020204" pitchFamily="18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7275934" y="1373758"/>
            <a:ext cx="1655404" cy="6410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1"/>
          </p:cNvCxnSpPr>
          <p:nvPr/>
        </p:nvCxnSpPr>
        <p:spPr>
          <a:xfrm flipH="1" flipV="1">
            <a:off x="3140862" y="1172691"/>
            <a:ext cx="1786260" cy="22908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1"/>
          </p:cNvCxnSpPr>
          <p:nvPr/>
        </p:nvCxnSpPr>
        <p:spPr>
          <a:xfrm flipH="1">
            <a:off x="3186134" y="2435176"/>
            <a:ext cx="1748802" cy="32520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1"/>
          </p:cNvCxnSpPr>
          <p:nvPr/>
        </p:nvCxnSpPr>
        <p:spPr>
          <a:xfrm flipH="1" flipV="1">
            <a:off x="3107260" y="3444753"/>
            <a:ext cx="1796832" cy="21321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3"/>
          </p:cNvCxnSpPr>
          <p:nvPr/>
        </p:nvCxnSpPr>
        <p:spPr>
          <a:xfrm>
            <a:off x="7363803" y="4527641"/>
            <a:ext cx="1757939" cy="5172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l="31935" t="18269" r="31439" b="24760"/>
          <a:stretch>
            <a:fillRect/>
          </a:stretch>
        </p:blipFill>
        <p:spPr>
          <a:xfrm>
            <a:off x="521227" y="2412692"/>
            <a:ext cx="2565182" cy="2052898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/>
          <a:srcRect l="31620" t="22035" r="30808" b="21474"/>
          <a:stretch>
            <a:fillRect/>
          </a:stretch>
        </p:blipFill>
        <p:spPr>
          <a:xfrm>
            <a:off x="424323" y="4676327"/>
            <a:ext cx="2727335" cy="2021824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/>
          <a:srcRect l="29593" t="16987" r="27565" b="22196"/>
          <a:stretch>
            <a:fillRect/>
          </a:stretch>
        </p:blipFill>
        <p:spPr>
          <a:xfrm>
            <a:off x="9121742" y="3584658"/>
            <a:ext cx="2794955" cy="2920496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7"/>
          <a:srcRect l="26709" t="17388" r="27610" b="21314"/>
          <a:stretch>
            <a:fillRect/>
          </a:stretch>
        </p:blipFill>
        <p:spPr>
          <a:xfrm>
            <a:off x="608539" y="99144"/>
            <a:ext cx="2487141" cy="207447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8"/>
          <a:srcRect l="36125" t="26683" r="33061" b="34375"/>
          <a:stretch>
            <a:fillRect/>
          </a:stretch>
        </p:blipFill>
        <p:spPr>
          <a:xfrm>
            <a:off x="8957061" y="482215"/>
            <a:ext cx="2959636" cy="2788996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oom background/school/education/escuela/kids Template | PosterMyWa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5" t="8309" r="2972"/>
          <a:stretch>
            <a:fillRect/>
          </a:stretch>
        </p:blipFill>
        <p:spPr bwMode="auto">
          <a:xfrm>
            <a:off x="1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84670" y="922186"/>
            <a:ext cx="28745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vi-VN" sz="6000" b="1" dirty="0">
                <a:solidFill>
                  <a:schemeClr val="bg1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Bài: 65</a:t>
            </a:r>
            <a:endParaRPr lang="vi-VN" sz="10000" b="1" dirty="0">
              <a:solidFill>
                <a:schemeClr val="bg1"/>
              </a:solidFill>
              <a:latin typeface="UTM Avo" panose="02040603050506020204" pitchFamily="18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6321" y="1937849"/>
            <a:ext cx="5865708" cy="263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500" b="1" dirty="0" err="1">
                <a:solidFill>
                  <a:schemeClr val="accent4"/>
                </a:solidFill>
                <a:latin typeface="UTM Avo" panose="02040603050506020204" pitchFamily="18"/>
                <a:cs typeface="Times New Roman" panose="02020603050405020304" pitchFamily="18" charset="0"/>
                <a:sym typeface="+mn-ea"/>
              </a:rPr>
              <a:t>Ôn</a:t>
            </a:r>
            <a:r>
              <a:rPr lang="en-US" sz="12500" b="1" dirty="0">
                <a:solidFill>
                  <a:schemeClr val="accent4"/>
                </a:solidFill>
                <a:latin typeface="UTM Avo" panose="02040603050506020204" pitchFamily="18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2500" b="1" dirty="0" err="1">
                <a:solidFill>
                  <a:schemeClr val="accent4"/>
                </a:solidFill>
                <a:latin typeface="UTM Avo" panose="02040603050506020204" pitchFamily="18"/>
                <a:cs typeface="Times New Roman" panose="02020603050405020304" pitchFamily="18" charset="0"/>
                <a:sym typeface="+mn-ea"/>
              </a:rPr>
              <a:t>tập</a:t>
            </a:r>
            <a:endParaRPr lang="en-US" sz="12500" b="1" dirty="0">
              <a:solidFill>
                <a:schemeClr val="bg1"/>
              </a:solidFill>
              <a:latin typeface="UTM Avo" panose="02040603050506020204" pitchFamily="18"/>
              <a:cs typeface="Times New Roman" panose="02020603050405020304" pitchFamily="18" charset="0"/>
            </a:endParaRPr>
          </a:p>
          <a:p>
            <a:pPr algn="l"/>
            <a:r>
              <a:rPr lang="vi-VN" altLang="en-US" sz="4000" b="1" dirty="0">
                <a:solidFill>
                  <a:schemeClr val="accent4"/>
                </a:solidFill>
                <a:latin typeface="UTM Avo" panose="02040603050506020204" pitchFamily="18"/>
              </a:rPr>
              <a:t>Tiết </a:t>
            </a:r>
            <a:r>
              <a:rPr lang="vi-VN" altLang="en-US" sz="4000" b="1" u="heavy" dirty="0">
                <a:solidFill>
                  <a:schemeClr val="accent4"/>
                </a:solidFill>
                <a:latin typeface="UTM Avo" panose="02040603050506020204" pitchFamily="18"/>
              </a:rPr>
              <a:t>2</a:t>
            </a:r>
            <a:endParaRPr lang="vi-VN" altLang="en-US" sz="4000" b="1" dirty="0">
              <a:solidFill>
                <a:schemeClr val="accent4"/>
              </a:solidFill>
              <a:latin typeface="UTM Avo" panose="02040603050506020204" pitchFamily="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237</Words>
  <Application>Microsoft Office PowerPoint</Application>
  <PresentationFormat>Custom</PresentationFormat>
  <Paragraphs>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UTM Avo</vt:lpstr>
      <vt:lpstr>UVN Van</vt:lpstr>
      <vt:lpstr>Calibri</vt:lpstr>
      <vt:lpstr>Times New Roman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:</vt:lpstr>
      <vt:lpstr>PowerPoint Presentation</vt:lpstr>
    </vt:vector>
  </TitlesOfParts>
  <Company>00000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21AK22</cp:lastModifiedBy>
  <cp:revision>209</cp:revision>
  <dcterms:created xsi:type="dcterms:W3CDTF">2020-10-17T12:10:00Z</dcterms:created>
  <dcterms:modified xsi:type="dcterms:W3CDTF">2021-12-09T00:26:02Z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F8911132A6704E088C3E3B93A9A547C6</vt:lpwstr>
  </property>
  <property fmtid="{D5CDD505-2E9C-101B-9397-08002B2CF9AE}" pid="3" name="KSOProductBuildVer">
    <vt:lpwstr>1033-11.2.0.10382</vt:lpwstr>
  </property>
</Properties>
</file>